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33"/>
  </p:notesMasterIdLst>
  <p:sldIdLst>
    <p:sldId id="672" r:id="rId3"/>
    <p:sldId id="696" r:id="rId4"/>
    <p:sldId id="699" r:id="rId5"/>
    <p:sldId id="559" r:id="rId6"/>
    <p:sldId id="544" r:id="rId7"/>
    <p:sldId id="676" r:id="rId8"/>
    <p:sldId id="702" r:id="rId9"/>
    <p:sldId id="701" r:id="rId10"/>
    <p:sldId id="651" r:id="rId11"/>
    <p:sldId id="706" r:id="rId12"/>
    <p:sldId id="707" r:id="rId13"/>
    <p:sldId id="708" r:id="rId14"/>
    <p:sldId id="703" r:id="rId15"/>
    <p:sldId id="704" r:id="rId16"/>
    <p:sldId id="705" r:id="rId17"/>
    <p:sldId id="716" r:id="rId18"/>
    <p:sldId id="717" r:id="rId19"/>
    <p:sldId id="700" r:id="rId20"/>
    <p:sldId id="573" r:id="rId21"/>
    <p:sldId id="718" r:id="rId22"/>
    <p:sldId id="709" r:id="rId23"/>
    <p:sldId id="575" r:id="rId24"/>
    <p:sldId id="715" r:id="rId25"/>
    <p:sldId id="711" r:id="rId26"/>
    <p:sldId id="710" r:id="rId27"/>
    <p:sldId id="712" r:id="rId28"/>
    <p:sldId id="713" r:id="rId29"/>
    <p:sldId id="653" r:id="rId30"/>
    <p:sldId id="588" r:id="rId31"/>
    <p:sldId id="698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59"/>
            <p14:sldId id="544"/>
            <p14:sldId id="676"/>
            <p14:sldId id="702"/>
            <p14:sldId id="701"/>
            <p14:sldId id="651"/>
            <p14:sldId id="706"/>
            <p14:sldId id="707"/>
            <p14:sldId id="708"/>
            <p14:sldId id="703"/>
            <p14:sldId id="704"/>
            <p14:sldId id="705"/>
            <p14:sldId id="716"/>
            <p14:sldId id="717"/>
            <p14:sldId id="700"/>
            <p14:sldId id="573"/>
            <p14:sldId id="718"/>
            <p14:sldId id="709"/>
            <p14:sldId id="575"/>
            <p14:sldId id="715"/>
            <p14:sldId id="711"/>
            <p14:sldId id="710"/>
            <p14:sldId id="712"/>
            <p14:sldId id="713"/>
            <p14:sldId id="653"/>
            <p14:sldId id="588"/>
            <p14:sldId id="698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82415" autoAdjust="0"/>
  </p:normalViewPr>
  <p:slideViewPr>
    <p:cSldViewPr snapToGrid="0">
      <p:cViewPr varScale="1">
        <p:scale>
          <a:sx n="58" d="100"/>
          <a:sy n="58" d="100"/>
        </p:scale>
        <p:origin x="-85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Cmsis_os</a:t>
            </a:r>
            <a:r>
              <a:rPr lang="zh-CN" altLang="en-US" dirty="0"/>
              <a:t>和</a:t>
            </a:r>
            <a:r>
              <a:rPr lang="en-US" altLang="zh-CN" dirty="0"/>
              <a:t>kernel</a:t>
            </a:r>
            <a:r>
              <a:rPr lang="zh-CN" altLang="en-US" dirty="0"/>
              <a:t>为软件包直接提供的文件，</a:t>
            </a:r>
            <a:r>
              <a:rPr lang="zh-CN" altLang="en-US" dirty="0" smtClean="0"/>
              <a:t>其中</a:t>
            </a:r>
            <a:r>
              <a:rPr lang="en-US" altLang="zh-CN" sz="1200" kern="100" dirty="0" smtClean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200" kern="100" dirty="0" smtClean="0">
                <a:effectLst/>
                <a:latin typeface="+mn-ea"/>
                <a:cs typeface="Times New Roman" panose="02020603050405020304" pitchFamily="18" charset="0"/>
              </a:rPr>
              <a:t>文件和</a:t>
            </a:r>
            <a:r>
              <a:rPr lang="en-US" altLang="zh-CN" kern="100" dirty="0" err="1" smtClean="0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200" kern="100" dirty="0" smtClean="0">
                <a:effectLst/>
                <a:latin typeface="+mn-ea"/>
                <a:cs typeface="Times New Roman" panose="02020603050405020304" pitchFamily="18" charset="0"/>
              </a:rPr>
              <a:t>为必选文件，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2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200" b="0" i="0" u="none" strike="noStrike" kern="100" dirty="0" smtClean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）。</a:t>
            </a:r>
            <a:endParaRPr lang="zh-CN" altLang="zh-CN" sz="1200" b="0" i="0" u="none" strike="noStrike" dirty="0">
              <a:effectLst/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接下来介绍软件包实现的功能，首先是内核和芯片适配功能，如图所示，选择不同的内核提供不同的</a:t>
            </a:r>
            <a:r>
              <a:rPr lang="en-US" altLang="zh-CN" dirty="0"/>
              <a:t>arch</a:t>
            </a:r>
            <a:r>
              <a:rPr lang="zh-CN" altLang="en-US" dirty="0"/>
              <a:t>和</a:t>
            </a:r>
            <a:r>
              <a:rPr lang="en-US" altLang="zh-CN" dirty="0" err="1"/>
              <a:t>tos_config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然后是组件提醒，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03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在设计软件包时，也为软件包增加了网页功能，用户可以访问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网页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4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最后是软件包的扩展开发功能，在未来如果需要让软件包包含新的内核或者厂商的芯片，只需要在</a:t>
            </a:r>
            <a:r>
              <a:rPr lang="en-US" altLang="zh-CN" dirty="0"/>
              <a:t>PDSC</a:t>
            </a:r>
            <a:r>
              <a:rPr lang="zh-CN" altLang="en-US" dirty="0"/>
              <a:t>文件中修改</a:t>
            </a:r>
            <a:r>
              <a:rPr lang="en-US" altLang="zh-CN" dirty="0" err="1"/>
              <a:t>Dvender</a:t>
            </a:r>
            <a:r>
              <a:rPr lang="zh-CN" altLang="en-US" dirty="0"/>
              <a:t>、</a:t>
            </a:r>
            <a:r>
              <a:rPr lang="en-US" altLang="zh-CN" dirty="0" err="1"/>
              <a:t>Dname</a:t>
            </a:r>
            <a:r>
              <a:rPr lang="zh-CN" altLang="en-US"/>
              <a:t>或者</a:t>
            </a:r>
            <a:r>
              <a:rPr lang="zh-CN" altLang="en-US" sz="1200">
                <a:solidFill>
                  <a:srgbClr val="FF0000"/>
                </a:solidFill>
              </a:rPr>
              <a:t>Dfamily</a:t>
            </a:r>
            <a:r>
              <a:rPr lang="zh-CN" altLang="en-US"/>
              <a:t>即</a:t>
            </a:r>
            <a:r>
              <a:rPr lang="zh-CN" altLang="en-US" dirty="0"/>
              <a:t>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6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</a:t>
            </a:r>
            <a:r>
              <a:rPr lang="en-US" altLang="zh-CN" dirty="0"/>
              <a:t>PDSC</a:t>
            </a:r>
            <a:r>
              <a:rPr lang="zh-CN" altLang="en-US" dirty="0"/>
              <a:t>文件时，采用了</a:t>
            </a:r>
            <a:r>
              <a:rPr lang="en-US" altLang="zh-CN" dirty="0"/>
              <a:t>bundle</a:t>
            </a:r>
            <a:r>
              <a:rPr lang="zh-CN" altLang="en-US" dirty="0"/>
              <a:t>标签，在每个</a:t>
            </a:r>
            <a:r>
              <a:rPr lang="en-US" altLang="zh-CN" dirty="0"/>
              <a:t>bundle</a:t>
            </a:r>
            <a:r>
              <a:rPr lang="zh-CN" altLang="en-US" dirty="0"/>
              <a:t>标签下可以设计一个软件包，这样后续如果推出</a:t>
            </a:r>
            <a:r>
              <a:rPr lang="en-US" altLang="zh-CN" dirty="0" err="1"/>
              <a:t>TencentOS</a:t>
            </a:r>
            <a:r>
              <a:rPr lang="en-US" altLang="zh-CN" dirty="0"/>
              <a:t> tiny</a:t>
            </a:r>
            <a:r>
              <a:rPr lang="zh-CN" altLang="en-US" dirty="0"/>
              <a:t>的其他功能包，可以与已有的功能包进行区分，显示在它的外边。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9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r>
              <a:rPr lang="zh-CN" altLang="en-US" dirty="0"/>
              <a:t>左图可以修改版本，右图可以查看内容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在设计完软件包后，进行了</a:t>
            </a:r>
            <a:r>
              <a:rPr lang="en-US" altLang="zh-CN" dirty="0"/>
              <a:t>keil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三个版本，并对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，基于内核的芯片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stm32f103c8,stm32f767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，单片机正点原子探索者和战舰进行了测试，软件包均能快速移植，编译通过，同时软件包也发到了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 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官方技术交流群进行测试。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8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5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37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6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3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5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是腾讯面向物联网领域开发的实时操作系统，具有诸多优点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但是用户在实际开发移植时，由于不同厂商芯片的内核不同，需要选择适应内核的文件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因此为减少开发时间提高效率，需要完成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软件包的封装，从而直接生成适合不同用户的移植工程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为我们提供了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种软件包，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器件系列包：由硅供应商或工具供应商生成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板级支持包：由电路板供应商发布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软件包：由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提供，包括对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核心、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RTOS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的支持；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中间件包：由芯片供应商、工具供应商或第三方创建；通过提供对常用软件组件的软件集成，从而减少开发时间；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内部组件：由工具用户开发，用于内部或外部分发。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arenBoth"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提高生产力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：快速选择组件实现移植；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提高灵活性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：可以任意添加第三方软件包支持项目开发；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简化长期项目维护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：更新软件包版本即可完成产品迭代；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编写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PDSC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封装文件，使用脚本生成软件包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9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</a:t>
            </a:r>
            <a:r>
              <a:rPr lang="zh-CN" altLang="en-US" dirty="0">
                <a:ea typeface="+mn-ea"/>
                <a:cs typeface="+mn-ea"/>
              </a:rPr>
              <a:t>软件包设计方案，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在将移植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到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keil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时需要移植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文件，因此软件包需要包含这些内容，同时我们还应为用户提供一些方便修改的示例文件，这些文件可以通过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文件进行封装，在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文件中还应设计依赖条件来适配不同内核提供</a:t>
            </a:r>
            <a:r>
              <a:rPr lang="en-US" altLang="zh-CN" dirty="0" smtClean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cs typeface="+mn-ea"/>
              </a:rPr>
              <a:t>文件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，下面是设计的软件包用户界面，包括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arch, 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, examples 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四个分支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2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arch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核中断、汇编调度、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tick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相关代码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b="0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内核、</a:t>
            </a:r>
            <a:r>
              <a:rPr lang="en-US" altLang="zh-CN" sz="1200" kern="100" dirty="0" err="1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tos_config</a:t>
            </a:r>
            <a:r>
              <a:rPr lang="zh-CN" altLang="en-US" sz="1200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1200" b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cmsis_os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0" dirty="0"/>
              <a:t>系统封装接口层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：方便用户测试的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文件，中断修改函数，用户的外设</a:t>
            </a:r>
            <a:r>
              <a:rPr lang="zh-CN" altLang="en-US" sz="1200" kern="1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头文件，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这部分用户是可以自行修改的，前面几个部分用户无法修改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Arch</a:t>
            </a:r>
            <a:r>
              <a:rPr lang="zh-CN" altLang="en-US" dirty="0"/>
              <a:t>文件包括不同内核的</a:t>
            </a:r>
            <a:r>
              <a:rPr lang="en-US" altLang="zh-CN" dirty="0"/>
              <a:t>arm</a:t>
            </a:r>
            <a:r>
              <a:rPr lang="zh-CN" altLang="en-US" dirty="0"/>
              <a:t>头文件、汇编调度文件等，为了使</a:t>
            </a:r>
            <a:r>
              <a:rPr lang="en-US" altLang="zh-CN" dirty="0"/>
              <a:t>arch</a:t>
            </a:r>
            <a:r>
              <a:rPr lang="zh-CN" altLang="en-US" dirty="0"/>
              <a:t>适配不同的内核，将每种内核文件对应的</a:t>
            </a:r>
            <a:r>
              <a:rPr lang="en-US" altLang="zh-CN" dirty="0" err="1"/>
              <a:t>Csub</a:t>
            </a:r>
            <a:r>
              <a:rPr lang="zh-CN" altLang="en-US" dirty="0"/>
              <a:t>都命名为</a:t>
            </a:r>
            <a:r>
              <a:rPr lang="en-US" altLang="zh-CN" dirty="0"/>
              <a:t>arch</a:t>
            </a:r>
            <a:r>
              <a:rPr lang="zh-CN" altLang="en-US" dirty="0"/>
              <a:t>，并按照内核或芯片的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Dname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设计条件与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匹配，</a:t>
            </a:r>
            <a:r>
              <a:rPr lang="zh-CN" altLang="en-US" dirty="0"/>
              <a:t>当用户选择了该芯片或者内核，就会自动显示对应的文件；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=""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=""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=""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=""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=""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=""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=""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=""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=""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=""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=""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=""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=""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=""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=""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=""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=""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=""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=""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=""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=""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=""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=""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=""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=""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=""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=""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=""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=""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=""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=""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=""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=""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=""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=""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=""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=""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=""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=""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=""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=""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=""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=""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=""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=""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=""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=""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=""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=""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=""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=""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=""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=""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=""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=""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=""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=""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=""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=""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=""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=""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=""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=""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=""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=""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=""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=""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=""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=""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=""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=""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=""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=""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=""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=""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=""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=""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=""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=""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=""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=""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=""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=""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=""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=""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=""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=""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=""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=""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=""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=""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=""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=""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=""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=""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=""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=""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=""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=""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=""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=""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=""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=""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=""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=""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=""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=""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=""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=""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=""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=""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=""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=""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=""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=""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=""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=""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=""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=""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=""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=""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=""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=""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=""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=""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=""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=""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=""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=""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=""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=""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=""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=""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=""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=""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=""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=""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=""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Visio_Drawing1111.vsdx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</a:t>
            </a:r>
            <a:r>
              <a:rPr lang="zh-CN" altLang="en-US" dirty="0">
                <a:ea typeface="+mn-ea"/>
                <a:cs typeface="+mn-ea"/>
              </a:rPr>
              <a:t>软件包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14773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>
                <a:solidFill>
                  <a:schemeClr val="accent1"/>
                </a:solidFill>
                <a:latin typeface="Arial"/>
                <a:cs typeface="+mn-ea"/>
              </a:rPr>
              <a:t>导    师：汪礼超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崔林威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</a:rPr>
              <a:t>答辩日期：</a:t>
            </a:r>
            <a:r>
              <a:rPr lang="en-US" altLang="zh-CN" sz="2000" dirty="0" smtClean="0">
                <a:solidFill>
                  <a:schemeClr val="accent1"/>
                </a:solidFill>
                <a:cs typeface="+mn-ea"/>
              </a:rPr>
              <a:t>2021/09/09</a:t>
            </a:r>
            <a:endParaRPr lang="en-US" altLang="zh-CN" sz="2000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arch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4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-tiny\arch\arm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下内核为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Cortex-M0+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Cortex-M4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Cortex-M7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Cortex-M23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AE89C2D-3B91-45D1-84D0-2E57C76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0" y="1810655"/>
            <a:ext cx="7969597" cy="22043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660400" y="430286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ARM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不同内核的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标签和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Name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标签作为单独的条件，实现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文件与内核的适配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CB595C4-9029-44D0-B47B-8138448F4008}"/>
              </a:ext>
            </a:extLst>
          </p:cNvPr>
          <p:cNvSpPr txBox="1"/>
          <p:nvPr/>
        </p:nvSpPr>
        <p:spPr>
          <a:xfrm>
            <a:off x="782238" y="4825275"/>
            <a:ext cx="5719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id="Cortex_M0+"&gt;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&lt;accept Dvendor="ARM:82" Dname="ARMCM0P*"/&gt;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id="Cortex_M0"&gt;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="ARMCM0"/&gt;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8644D7DB-D7EE-4309-B6BA-D674534B6DA7}"/>
              </a:ext>
            </a:extLst>
          </p:cNvPr>
          <p:cNvSpPr txBox="1"/>
          <p:nvPr/>
        </p:nvSpPr>
        <p:spPr>
          <a:xfrm>
            <a:off x="6372943" y="4825275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id="Cortex_M3"&gt;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="ARMCM3"/&gt;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id="Cortex_M23"&gt;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="ARMCM23*"/&gt;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D84B783-09D1-4D4C-BE82-04DAD27186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0096" y="1633397"/>
            <a:ext cx="8124564" cy="26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kernel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cmsis_os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-tiny\kernel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内核</a:t>
            </a:r>
            <a:r>
              <a:rPr lang="zh-CN" altLang="zh-CN" sz="1800" kern="100" dirty="0" smtClean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 smtClean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latin typeface="+mn-ea"/>
              </a:rPr>
              <a:t>用于裁剪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-tiny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功能的</a:t>
            </a:r>
            <a:r>
              <a:rPr lang="en-US" altLang="zh-CN" kern="100" dirty="0" err="1" smtClean="0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文件，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以及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osal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cmsis_os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cmsis_2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文件供用户使用。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894315" y="5054130"/>
            <a:ext cx="10735559" cy="452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在软件包设计中，</a:t>
            </a:r>
            <a:r>
              <a:rPr lang="en-US" altLang="zh-CN" sz="1800" kern="100" dirty="0" smtClean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800" kern="100" dirty="0" smtClean="0">
                <a:effectLst/>
                <a:latin typeface="+mn-ea"/>
                <a:cs typeface="Times New Roman" panose="02020603050405020304" pitchFamily="18" charset="0"/>
              </a:rPr>
              <a:t>文件和</a:t>
            </a:r>
            <a:r>
              <a:rPr lang="en-US" altLang="zh-CN" kern="100" dirty="0" err="1" smtClean="0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 smtClean="0">
                <a:effectLst/>
                <a:latin typeface="+mn-ea"/>
                <a:cs typeface="Times New Roman" panose="02020603050405020304" pitchFamily="18" charset="0"/>
              </a:rPr>
              <a:t>为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必选文件，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276454B-5BDA-4AF4-A868-22A0C2DC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5941"/>
            <a:ext cx="3272696" cy="2150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F0ABB0F-5666-46E0-8FCE-4110B3CA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52" y="2365941"/>
            <a:ext cx="3446687" cy="21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example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1182217"/>
            <a:ext cx="10735559" cy="72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just" rtl="0" eaLnBrk="1" fontAlgn="ctr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800" b="0" i="0" u="none" strike="noStrike" kern="100" dirty="0" smtClean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）以及</a:t>
            </a:r>
            <a:r>
              <a:rPr lang="en-US" altLang="zh-CN" kern="100" dirty="0" err="1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tiny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kern="100" dirty="0" err="1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网页</a:t>
            </a:r>
            <a:r>
              <a:rPr lang="zh-CN" altLang="en-US" sz="1800" b="0" i="0" u="none" strike="noStrike" kern="100" dirty="0" smtClean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800" b="0" i="0" u="none" strike="noStrike" dirty="0">
              <a:effectLst/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7" y="2312533"/>
            <a:ext cx="10738962" cy="263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06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、适配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内核、基于内核的芯片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E0C81E3-B2E5-49B3-946E-523E1F15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" y="1480442"/>
            <a:ext cx="4568247" cy="21862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452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适配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等多种内核，提供相应的</a:t>
            </a:r>
            <a:r>
              <a:rPr lang="en-US" altLang="zh-CN" dirty="0" smtClean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cs typeface="+mn-ea"/>
              </a:rPr>
              <a:t>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35FD88A-4D5B-4212-BCBC-EB2E04B8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6" y="3700426"/>
            <a:ext cx="4523331" cy="309404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50" y="1987790"/>
            <a:ext cx="7506571" cy="132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682" y="4561309"/>
            <a:ext cx="7475505" cy="13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05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、组件勾选提醒及一键勾选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DF122E76-A754-48B9-9AE8-DF7B0F208191}"/>
              </a:ext>
            </a:extLst>
          </p:cNvPr>
          <p:cNvSpPr txBox="1"/>
          <p:nvPr/>
        </p:nvSpPr>
        <p:spPr>
          <a:xfrm>
            <a:off x="660400" y="1063199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" y="2148640"/>
            <a:ext cx="6101350" cy="38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79" y="2184640"/>
            <a:ext cx="558336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5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 网页跳转功能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0686FBD-B4FB-46B8-AC4B-50503CF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75" y="1678527"/>
            <a:ext cx="7467266" cy="1891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3B88A46-057A-42EA-AB74-DF60C9FF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75" y="3755540"/>
            <a:ext cx="7356549" cy="2755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660400" y="107539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用户在安装软件包后，点击图中的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即可跳转到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的网页。</a:t>
            </a:r>
          </a:p>
        </p:txBody>
      </p:sp>
    </p:spTree>
    <p:extLst>
      <p:ext uri="{BB962C8B-B14F-4D97-AF65-F5344CB8AC3E}">
        <p14:creationId xmlns:p14="http://schemas.microsoft.com/office/powerpoint/2010/main" val="78563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660400" y="1069307"/>
            <a:ext cx="2100555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）内核适配扩展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5D367A3-9919-4E9C-869E-76F547CD1F43}"/>
              </a:ext>
            </a:extLst>
          </p:cNvPr>
          <p:cNvSpPr txBox="1"/>
          <p:nvPr/>
        </p:nvSpPr>
        <p:spPr>
          <a:xfrm>
            <a:off x="620051" y="2314177"/>
            <a:ext cx="7527274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id="Cortex_M3"&gt;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Dvendor="ARM:82" Dname="ARMCM3"/&gt;	  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="STMicroelectronics:13" </a:t>
            </a:r>
            <a:r>
              <a:rPr lang="zh-CN" altLang="en-US" sz="1500" dirty="0">
                <a:solidFill>
                  <a:srgbClr val="FF0000"/>
                </a:solidFill>
              </a:rPr>
              <a:t>Dname</a:t>
            </a:r>
            <a:r>
              <a:rPr lang="zh-CN" altLang="en-US" sz="1500" dirty="0">
                <a:solidFill>
                  <a:srgbClr val="0070C0"/>
                </a:solidFill>
              </a:rPr>
              <a:t>="STM32F1*"/&gt;	  </a:t>
            </a:r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="GigaDevice:123" </a:t>
            </a:r>
            <a:r>
              <a:rPr lang="zh-CN" altLang="en-US" sz="1500" dirty="0">
                <a:solidFill>
                  <a:srgbClr val="FF0000"/>
                </a:solidFill>
              </a:rPr>
              <a:t>Dfamily</a:t>
            </a:r>
            <a:r>
              <a:rPr lang="zh-CN" altLang="en-US" sz="1500" dirty="0">
                <a:solidFill>
                  <a:srgbClr val="0070C0"/>
                </a:solidFill>
              </a:rPr>
              <a:t>="GD32F1x0 Series"/&gt;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="ARMCM4*"/&gt;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="ARMCM7*"/&gt;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="ARMCM23*"/&gt;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="ARMCM33*"/&gt;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60089047-0360-4F00-97A1-AF4CA296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454169"/>
            <a:ext cx="9382548" cy="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0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5AFCB7B4-5073-478F-905F-36132A59B402}"/>
              </a:ext>
            </a:extLst>
          </p:cNvPr>
          <p:cNvGrpSpPr/>
          <p:nvPr/>
        </p:nvGrpSpPr>
        <p:grpSpPr>
          <a:xfrm>
            <a:off x="774115" y="1018561"/>
            <a:ext cx="10437751" cy="4499093"/>
            <a:chOff x="5934417" y="1069307"/>
            <a:chExt cx="10437751" cy="4499093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819A8A4E-3B82-4513-A6E4-52F49B6846FE}"/>
                </a:ext>
              </a:extLst>
            </p:cNvPr>
            <p:cNvSpPr txBox="1"/>
            <p:nvPr/>
          </p:nvSpPr>
          <p:spPr>
            <a:xfrm>
              <a:off x="5934417" y="1069307"/>
              <a:ext cx="3336246" cy="4173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（</a:t>
              </a:r>
              <a:r>
                <a:rPr lang="en-US" altLang="zh-CN" dirty="0">
                  <a:solidFill>
                    <a:prstClr val="black"/>
                  </a:solidFill>
                  <a:latin typeface="+mn-ea"/>
                  <a:cs typeface="+mn-ea"/>
                </a:rPr>
                <a:t>2</a:t>
              </a: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）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软件包扩展开发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4CECD7C3-B89C-4ACE-80A7-74626FBC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4417" y="1955959"/>
              <a:ext cx="10437751" cy="361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9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软件包测试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=""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、软件包安装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=""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66E2253C-3B92-465E-B838-04261E952904}"/>
              </a:ext>
            </a:extLst>
          </p:cNvPr>
          <p:cNvSpPr txBox="1"/>
          <p:nvPr/>
        </p:nvSpPr>
        <p:spPr>
          <a:xfrm>
            <a:off x="660400" y="887789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7" y="2404085"/>
            <a:ext cx="10676006" cy="173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BB6D722-AE0F-45E4-BFE6-A4DAE3A5C671}"/>
              </a:ext>
            </a:extLst>
          </p:cNvPr>
          <p:cNvGrpSpPr/>
          <p:nvPr/>
        </p:nvGrpSpPr>
        <p:grpSpPr>
          <a:xfrm>
            <a:off x="59245" y="1818950"/>
            <a:ext cx="12066420" cy="3764291"/>
            <a:chOff x="94073" y="818341"/>
            <a:chExt cx="12066420" cy="3764291"/>
          </a:xfrm>
        </p:grpSpPr>
        <p:pic>
          <p:nvPicPr>
            <p:cNvPr id="31" name="图片 30">
              <a:extLst>
                <a:ext uri="{FF2B5EF4-FFF2-40B4-BE49-F238E27FC236}">
                  <a16:creationId xmlns="" xmlns:a16="http://schemas.microsoft.com/office/drawing/2014/main" id="{95173147-573D-4AA8-BA16-5B33A308B31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073" y="839728"/>
              <a:ext cx="6001927" cy="374290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="" xmlns:a16="http://schemas.microsoft.com/office/drawing/2014/main" id="{749AA1B3-D292-4066-803D-736FC088E69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23738" y="818341"/>
              <a:ext cx="6036755" cy="376429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72567E49-90AE-4B86-929B-F5F00C9F57BD}"/>
              </a:ext>
            </a:extLst>
          </p:cNvPr>
          <p:cNvGrpSpPr/>
          <p:nvPr/>
        </p:nvGrpSpPr>
        <p:grpSpPr>
          <a:xfrm>
            <a:off x="55978" y="1116435"/>
            <a:ext cx="11944401" cy="4987910"/>
            <a:chOff x="261468" y="792966"/>
            <a:chExt cx="11944401" cy="4987910"/>
          </a:xfrm>
        </p:grpSpPr>
        <p:pic>
          <p:nvPicPr>
            <p:cNvPr id="33" name="图片 32">
              <a:extLst>
                <a:ext uri="{FF2B5EF4-FFF2-40B4-BE49-F238E27FC236}">
                  <a16:creationId xmlns="" xmlns:a16="http://schemas.microsoft.com/office/drawing/2014/main" id="{C63D60BE-104D-4307-B30E-7AC5018D547E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61468" y="792966"/>
              <a:ext cx="4973591" cy="498791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="" xmlns:a16="http://schemas.microsoft.com/office/drawing/2014/main" id="{95C741BB-3130-4372-BBF9-587306B4D21C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224475" y="1268798"/>
              <a:ext cx="6981394" cy="435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=""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3425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软件包内容设计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软件包测试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=""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=""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=""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=""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=""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=""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=""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=""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=""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=""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=""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=""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=""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=""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=""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=""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=""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=""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=""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=""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=""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=""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=""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=""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=""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=""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A39C9ACE-38D4-40C7-B664-1F1EAB4DE333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392F08C1-1064-4759-8836-F7CA844D2564}"/>
              </a:ext>
            </a:extLst>
          </p:cNvPr>
          <p:cNvSpPr txBox="1"/>
          <p:nvPr/>
        </p:nvSpPr>
        <p:spPr>
          <a:xfrm>
            <a:off x="7980211" y="4669899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总结与展望</a:t>
            </a:r>
          </a:p>
        </p:txBody>
      </p:sp>
      <p:sp>
        <p:nvSpPr>
          <p:cNvPr id="40" name="íṥlíḓê">
            <a:extLst>
              <a:ext uri="{FF2B5EF4-FFF2-40B4-BE49-F238E27FC236}">
                <a16:creationId xmlns="" xmlns:a16="http://schemas.microsoft.com/office/drawing/2014/main" id="{57C2C292-86F7-4CD1-A82F-863CEAB648A0}"/>
              </a:ext>
            </a:extLst>
          </p:cNvPr>
          <p:cNvSpPr/>
          <p:nvPr/>
        </p:nvSpPr>
        <p:spPr>
          <a:xfrm>
            <a:off x="6307624" y="4712315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D5F403ED-7034-426C-8E04-267F0E230BA1}"/>
              </a:ext>
            </a:extLst>
          </p:cNvPr>
          <p:cNvGrpSpPr/>
          <p:nvPr/>
        </p:nvGrpSpPr>
        <p:grpSpPr>
          <a:xfrm>
            <a:off x="7192816" y="4579889"/>
            <a:ext cx="828298" cy="726446"/>
            <a:chOff x="8043992" y="3568755"/>
            <a:chExt cx="828298" cy="726446"/>
          </a:xfrm>
        </p:grpSpPr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8A5505C8-02B1-4F74-9960-EA09CB13C104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37416690-BB62-4EF7-BF55-A06EA6F76753}"/>
                </a:ext>
              </a:extLst>
            </p:cNvPr>
            <p:cNvSpPr txBox="1"/>
            <p:nvPr/>
          </p:nvSpPr>
          <p:spPr>
            <a:xfrm>
              <a:off x="8072066" y="3568755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44" name="ïśļiḑé">
            <a:extLst>
              <a:ext uri="{FF2B5EF4-FFF2-40B4-BE49-F238E27FC236}">
                <a16:creationId xmlns="" xmlns:a16="http://schemas.microsoft.com/office/drawing/2014/main" id="{D8364C8C-37E0-4BA7-BC9F-BB3713FD7348}"/>
              </a:ext>
            </a:extLst>
          </p:cNvPr>
          <p:cNvSpPr/>
          <p:nvPr/>
        </p:nvSpPr>
        <p:spPr>
          <a:xfrm>
            <a:off x="6385431" y="4832602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45" name="íṥļîḓê">
            <a:extLst>
              <a:ext uri="{FF2B5EF4-FFF2-40B4-BE49-F238E27FC236}">
                <a16:creationId xmlns="" xmlns:a16="http://schemas.microsoft.com/office/drawing/2014/main" id="{4053B550-3FC5-49CE-84E1-54A62E7CC355}"/>
              </a:ext>
            </a:extLst>
          </p:cNvPr>
          <p:cNvSpPr/>
          <p:nvPr/>
        </p:nvSpPr>
        <p:spPr>
          <a:xfrm>
            <a:off x="6261769" y="4666461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F6ED6738-36D2-40A8-8637-A1B75B8BFF41}"/>
              </a:ext>
            </a:extLst>
          </p:cNvPr>
          <p:cNvCxnSpPr>
            <a:cxnSpLocks/>
          </p:cNvCxnSpPr>
          <p:nvPr/>
        </p:nvCxnSpPr>
        <p:spPr>
          <a:xfrm flipV="1">
            <a:off x="7112948" y="519562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软件包测试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BC62B1B-6D82-41D3-8682-FDB0183F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189355"/>
            <a:ext cx="8169348" cy="27434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8B36DDD8-0620-47BF-879F-25ACAFA66372}"/>
              </a:ext>
            </a:extLst>
          </p:cNvPr>
          <p:cNvSpPr txBox="1"/>
          <p:nvPr/>
        </p:nvSpPr>
        <p:spPr>
          <a:xfrm>
            <a:off x="660400" y="1254484"/>
            <a:ext cx="11531600" cy="18577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安装软件包后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，进行了以下测试：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测试软件版本：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MDK-ARM Version 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测试内容：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内核（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内核的芯片    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（</a:t>
            </a: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STM32F103,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）、单片机开发板（正点原子战舰、探索者）三个方面的测试；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测试结果：软件包均能快速移植，编译通过。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1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FBCA7064-BB31-4440-8258-DC666462E9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8189" y="1609574"/>
            <a:ext cx="6369223" cy="430992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39" y="965734"/>
            <a:ext cx="8582322" cy="548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23E8539D-ED45-4590-A234-F8A864F58DFC}"/>
              </a:ext>
            </a:extLst>
          </p:cNvPr>
          <p:cNvGrpSpPr/>
          <p:nvPr/>
        </p:nvGrpSpPr>
        <p:grpSpPr>
          <a:xfrm>
            <a:off x="245902" y="1094058"/>
            <a:ext cx="11487891" cy="4825436"/>
            <a:chOff x="240844" y="911267"/>
            <a:chExt cx="11487891" cy="4825436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A1BFC171-9F7C-4915-B898-AD729B6228E8}"/>
                </a:ext>
              </a:extLst>
            </p:cNvPr>
            <p:cNvGrpSpPr/>
            <p:nvPr/>
          </p:nvGrpSpPr>
          <p:grpSpPr>
            <a:xfrm>
              <a:off x="2839394" y="911267"/>
              <a:ext cx="8889341" cy="4825436"/>
              <a:chOff x="2980171" y="874088"/>
              <a:chExt cx="8889341" cy="4825436"/>
            </a:xfrm>
          </p:grpSpPr>
          <p:pic>
            <p:nvPicPr>
              <p:cNvPr id="9" name="图片 8">
                <a:extLst>
                  <a:ext uri="{FF2B5EF4-FFF2-40B4-BE49-F238E27FC236}">
                    <a16:creationId xmlns="" xmlns:a16="http://schemas.microsoft.com/office/drawing/2014/main" id="{5910B1D9-B564-41BB-BE05-0BD26CA1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4453" y="874088"/>
                <a:ext cx="5005059" cy="216582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="" xmlns:a16="http://schemas.microsoft.com/office/drawing/2014/main" id="{19706620-5138-489F-9A83-C4A02AF5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171" y="3039914"/>
                <a:ext cx="6569009" cy="265961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CEB8FB0D-D49B-43D0-94E0-291DE8CD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844" y="1121297"/>
              <a:ext cx="6482832" cy="159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5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="" xmlns:a16="http://schemas.microsoft.com/office/drawing/2014/main" id="{A5822E8E-9F32-4C31-8F95-2BD2D9B175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4466" y="934401"/>
            <a:ext cx="7025359" cy="56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33DFE68-E450-4EC3-9ADC-68B84043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4" y="894284"/>
            <a:ext cx="7199227" cy="59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6C2A8FD-3F1E-41D7-91BC-DAB227D2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01" y="1648943"/>
            <a:ext cx="6516492" cy="445740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05" y="987577"/>
            <a:ext cx="8955422" cy="578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70025DC7-6677-4FDA-B296-0D0E76DFD786}"/>
              </a:ext>
            </a:extLst>
          </p:cNvPr>
          <p:cNvGrpSpPr/>
          <p:nvPr/>
        </p:nvGrpSpPr>
        <p:grpSpPr>
          <a:xfrm>
            <a:off x="210397" y="1056239"/>
            <a:ext cx="11780641" cy="5642814"/>
            <a:chOff x="0" y="1109759"/>
            <a:chExt cx="11780641" cy="5642814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F0F11E9C-4284-4197-BCF7-6BF83F5E3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7047"/>
              <a:ext cx="6445083" cy="19867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F83DF08D-AEF2-4B14-8E9B-031336F7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083" y="1109759"/>
              <a:ext cx="5335558" cy="231924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ED7B4108-EF09-4D1C-A0EA-7F6DB5D9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3969" y="3412381"/>
              <a:ext cx="7663100" cy="334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6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52C84F0-14AB-4A4D-BE68-3FE59AC5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43" y="1056780"/>
            <a:ext cx="9653913" cy="51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6" y="1367208"/>
            <a:ext cx="7592305" cy="487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B57A2E8-3108-4D14-9447-A9751B8AA0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14896" y="1367208"/>
            <a:ext cx="8960025" cy="4704545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8" y="1658122"/>
            <a:ext cx="10934704" cy="412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F1F4EE8-B761-45FE-8AED-22D3204AFAA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63070" y="1367206"/>
            <a:ext cx="8205575" cy="51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230C966-FECF-414A-A4A7-C4B99AFA4B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3470" y="1025185"/>
            <a:ext cx="6451551" cy="5349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80844B2-CCFE-47C8-9864-7C91BC5ED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59" y="1123544"/>
            <a:ext cx="6664962" cy="4998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AD58020-454E-474B-BD1E-4C73A88F0C7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28" y="684093"/>
            <a:ext cx="5688072" cy="617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3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功能特点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界面友好，内核适配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依赖提醒，方便扩展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展望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、对更多内核的芯片进行测试，完善软件包的功能；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、完成英文版本的制作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作用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=""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05723" y="365241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快速将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OS-tiny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移植到不同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内核、芯片、单片机开发板中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=""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=""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=""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=""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=""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=""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=""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=""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研究背景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</a:rPr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2021/09/09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软件包制作需求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825622" y="904381"/>
            <a:ext cx="5102879" cy="2786959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=""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840297" y="1419069"/>
            <a:ext cx="5088204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3028523" y="108157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=""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=""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=""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=""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2192018" y="2019053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TencentOS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-tiny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=""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76544" y="2507272"/>
            <a:ext cx="4951957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是腾讯面向物联网领域开发的实时操作系统，具有低功耗，低资源占用，模块化，可裁剪等特性，可灵活移植到多种终端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上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4" name="矩形 1">
            <a:extLst>
              <a:ext uri="{FF2B5EF4-FFF2-40B4-BE49-F238E27FC236}">
                <a16:creationId xmlns="" xmlns:a16="http://schemas.microsoft.com/office/drawing/2014/main" id="{1D985638-0CC1-4087-AF29-99286CF424A2}"/>
              </a:ext>
            </a:extLst>
          </p:cNvPr>
          <p:cNvSpPr/>
          <p:nvPr/>
        </p:nvSpPr>
        <p:spPr>
          <a:xfrm>
            <a:off x="3463232" y="4182729"/>
            <a:ext cx="5609611" cy="2413367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5" name="矩形 1">
            <a:extLst>
              <a:ext uri="{FF2B5EF4-FFF2-40B4-BE49-F238E27FC236}">
                <a16:creationId xmlns="" xmlns:a16="http://schemas.microsoft.com/office/drawing/2014/main" id="{787B05EE-4606-4CE3-9845-3A9922C1592F}"/>
              </a:ext>
            </a:extLst>
          </p:cNvPr>
          <p:cNvSpPr/>
          <p:nvPr/>
        </p:nvSpPr>
        <p:spPr>
          <a:xfrm>
            <a:off x="3416301" y="4270828"/>
            <a:ext cx="5609611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528F0A64-DFE2-4871-85F9-8AAF6FD20F7A}"/>
              </a:ext>
            </a:extLst>
          </p:cNvPr>
          <p:cNvSpPr txBox="1"/>
          <p:nvPr/>
        </p:nvSpPr>
        <p:spPr>
          <a:xfrm>
            <a:off x="4481160" y="4897291"/>
            <a:ext cx="315608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软件包制作需求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89ABADD7-4041-4BA9-9A74-527EDCD860D9}"/>
              </a:ext>
            </a:extLst>
          </p:cNvPr>
          <p:cNvSpPr txBox="1"/>
          <p:nvPr/>
        </p:nvSpPr>
        <p:spPr>
          <a:xfrm>
            <a:off x="3714155" y="5276904"/>
            <a:ext cx="5013311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减少开发人员移植时间，提高不同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内核下的移植效率，基于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完成第三方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软件包的封装，能够使用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 pack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直接生成适合不同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工程。</a:t>
            </a:r>
          </a:p>
        </p:txBody>
      </p:sp>
      <p:sp>
        <p:nvSpPr>
          <p:cNvPr id="58" name="矩形 1">
            <a:extLst>
              <a:ext uri="{FF2B5EF4-FFF2-40B4-BE49-F238E27FC236}">
                <a16:creationId xmlns="" xmlns:a16="http://schemas.microsoft.com/office/drawing/2014/main" id="{3CF6042B-D181-458D-9824-8ED3DE622736}"/>
              </a:ext>
            </a:extLst>
          </p:cNvPr>
          <p:cNvSpPr/>
          <p:nvPr/>
        </p:nvSpPr>
        <p:spPr>
          <a:xfrm>
            <a:off x="6511285" y="892639"/>
            <a:ext cx="4504046" cy="283995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9" name="矩形 1">
            <a:extLst>
              <a:ext uri="{FF2B5EF4-FFF2-40B4-BE49-F238E27FC236}">
                <a16:creationId xmlns="" xmlns:a16="http://schemas.microsoft.com/office/drawing/2014/main" id="{2A641812-DEB4-42B7-9704-FD9525FD0C63}"/>
              </a:ext>
            </a:extLst>
          </p:cNvPr>
          <p:cNvSpPr/>
          <p:nvPr/>
        </p:nvSpPr>
        <p:spPr>
          <a:xfrm>
            <a:off x="6540634" y="1407327"/>
            <a:ext cx="4504046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FF6DF859-03D7-4F37-8189-E43AF8B0ABE2}"/>
              </a:ext>
            </a:extLst>
          </p:cNvPr>
          <p:cNvGrpSpPr/>
          <p:nvPr/>
        </p:nvGrpSpPr>
        <p:grpSpPr>
          <a:xfrm>
            <a:off x="8578415" y="1035684"/>
            <a:ext cx="735506" cy="735506"/>
            <a:chOff x="1455581" y="3061247"/>
            <a:chExt cx="735506" cy="735506"/>
          </a:xfrm>
        </p:grpSpPr>
        <p:sp>
          <p:nvSpPr>
            <p:cNvPr id="61" name="íṥļîḓê">
              <a:extLst>
                <a:ext uri="{FF2B5EF4-FFF2-40B4-BE49-F238E27FC236}">
                  <a16:creationId xmlns="" xmlns:a16="http://schemas.microsoft.com/office/drawing/2014/main" id="{3E1EDE26-8FBC-4B79-B3BD-22D5D8656AA5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íṥlíḓê">
              <a:extLst>
                <a:ext uri="{FF2B5EF4-FFF2-40B4-BE49-F238E27FC236}">
                  <a16:creationId xmlns="" xmlns:a16="http://schemas.microsoft.com/office/drawing/2014/main" id="{FB8DC07A-D32B-4B9B-92F1-1DE0940A1E13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3" name="ïśļiḑé">
              <a:extLst>
                <a:ext uri="{FF2B5EF4-FFF2-40B4-BE49-F238E27FC236}">
                  <a16:creationId xmlns="" xmlns:a16="http://schemas.microsoft.com/office/drawing/2014/main" id="{5B86310F-FC1A-4769-8C68-4C9D09A571BD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DE9DDCF0-CD61-474C-B99E-BE1E5ABACE10}"/>
              </a:ext>
            </a:extLst>
          </p:cNvPr>
          <p:cNvSpPr txBox="1"/>
          <p:nvPr/>
        </p:nvSpPr>
        <p:spPr>
          <a:xfrm>
            <a:off x="7914682" y="1973588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用户开发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017D6A85-92F7-480B-8347-C009C625AB5E}"/>
              </a:ext>
            </a:extLst>
          </p:cNvPr>
          <p:cNvSpPr txBox="1"/>
          <p:nvPr/>
        </p:nvSpPr>
        <p:spPr>
          <a:xfrm>
            <a:off x="6561727" y="2495530"/>
            <a:ext cx="4336645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不同公司的单片机</a:t>
            </a:r>
            <a:r>
              <a:rPr lang="zh-CN" altLang="en-US" dirty="0">
                <a:latin typeface="+mn-ea"/>
                <a:cs typeface="+mn-ea"/>
              </a:rPr>
              <a:t>内核不同，用户在移植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lang="zh-CN" altLang="en-US" dirty="0">
                <a:latin typeface="+mn-ea"/>
                <a:cs typeface="+mn-ea"/>
              </a:rPr>
              <a:t>时，需要选择不同的移植文件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B65CFEEA-FE43-4D04-83F0-2D92C9F126A7}"/>
              </a:ext>
            </a:extLst>
          </p:cNvPr>
          <p:cNvGrpSpPr/>
          <p:nvPr/>
        </p:nvGrpSpPr>
        <p:grpSpPr>
          <a:xfrm>
            <a:off x="5691450" y="3975111"/>
            <a:ext cx="735506" cy="735506"/>
            <a:chOff x="1455581" y="3061247"/>
            <a:chExt cx="735506" cy="735506"/>
          </a:xfrm>
        </p:grpSpPr>
        <p:sp>
          <p:nvSpPr>
            <p:cNvPr id="67" name="íṥļîḓê">
              <a:extLst>
                <a:ext uri="{FF2B5EF4-FFF2-40B4-BE49-F238E27FC236}">
                  <a16:creationId xmlns="" xmlns:a16="http://schemas.microsoft.com/office/drawing/2014/main" id="{DC6B1F61-63EF-41D0-AA0B-64516524F8D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="" xmlns:a16="http://schemas.microsoft.com/office/drawing/2014/main" id="{EF099F33-2656-48B4-A6E2-D4BC4461602D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="" xmlns:a16="http://schemas.microsoft.com/office/drawing/2014/main" id="{CFD90D3B-F89B-4B01-B59B-9ADF4BF4012C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软件包介绍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2564753" y="1099840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=""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=""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6096000" y="1099840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=""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=""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=""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7515930" y="1537864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3026373" y="1944115"/>
            <a:ext cx="2429611" cy="182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类型</a:t>
            </a:r>
            <a:endParaRPr lang="en-US" altLang="zh-CN" sz="2000" b="1" noProof="0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、器件系列包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、板级支持包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CMSIS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软件包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、中间件包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、内部组件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6414291" y="1944115"/>
            <a:ext cx="2572940" cy="12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优点</a:t>
            </a:r>
            <a:endParaRPr lang="en-US" altLang="zh-CN" sz="20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1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、提高生产力；</a:t>
            </a:r>
            <a:endParaRPr lang="en-US" altLang="zh-CN" sz="16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、提高灵活性；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   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、简化长期项目维护；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=""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3964992" y="1574144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6B5E59F7-EC06-4BF9-BF2F-0317B42D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822" y="5019814"/>
            <a:ext cx="175462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F614721C-CBEF-4ED7-ABAA-1DD8F885D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70787"/>
              </p:ext>
            </p:extLst>
          </p:nvPr>
        </p:nvGraphicFramePr>
        <p:xfrm>
          <a:off x="2331720" y="4637863"/>
          <a:ext cx="8961820" cy="134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5" imgW="5219310" imgH="784781" progId="Visio.Drawing.15">
                  <p:embed/>
                </p:oleObj>
              </mc:Choice>
              <mc:Fallback>
                <p:oleObj name="Visio" r:id="rId5" imgW="5219310" imgH="784781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="" xmlns:a16="http://schemas.microsoft.com/office/drawing/2014/main" id="{F614721C-CBEF-4ED7-ABAA-1DD8F885DC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720" y="4637863"/>
                        <a:ext cx="8961820" cy="13444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6B3276B7-54AA-4B39-B0D3-C0B58FB65CDB}"/>
              </a:ext>
            </a:extLst>
          </p:cNvPr>
          <p:cNvSpPr txBox="1"/>
          <p:nvPr/>
        </p:nvSpPr>
        <p:spPr>
          <a:xfrm>
            <a:off x="898460" y="5065994"/>
            <a:ext cx="1096432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制作过程：</a:t>
            </a:r>
          </a:p>
        </p:txBody>
      </p:sp>
    </p:spTree>
    <p:extLst>
      <p:ext uri="{BB962C8B-B14F-4D97-AF65-F5344CB8AC3E}">
        <p14:creationId xmlns:p14="http://schemas.microsoft.com/office/powerpoint/2010/main" val="235494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7217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Software Pack</a:t>
            </a:r>
          </a:p>
          <a:p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2E04BF4-2543-4279-9440-E98C9CDA9D1C}"/>
              </a:ext>
            </a:extLst>
          </p:cNvPr>
          <p:cNvSpPr txBox="1"/>
          <p:nvPr/>
        </p:nvSpPr>
        <p:spPr>
          <a:xfrm>
            <a:off x="783341" y="1054711"/>
            <a:ext cx="10735559" cy="11726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XML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格式语言编写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文件，完成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文件的封装，并针对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等多种内核设计依赖关系，适配用户的内核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cs typeface="+mn-ea"/>
              </a:rPr>
              <a:t>提供</a:t>
            </a:r>
            <a:r>
              <a:rPr lang="en-US" altLang="zh-CN" dirty="0" smtClean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cs typeface="+mn-ea"/>
              </a:rPr>
              <a:t>文件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，同时为用户提供示例文件，从而用户能够快速移植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到各种内核的单片机上。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285CD91-330E-41B3-AD7A-AB679687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88" y="2192267"/>
            <a:ext cx="8748518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1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软件包架构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aphicFrame>
        <p:nvGraphicFramePr>
          <p:cNvPr id="51" name="表格 50">
            <a:extLst>
              <a:ext uri="{FF2B5EF4-FFF2-40B4-BE49-F238E27FC236}">
                <a16:creationId xmlns="" xmlns:a16="http://schemas.microsoft.com/office/drawing/2014/main" id="{7140E9A2-840A-4E19-9F79-03F3186A3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27458"/>
              </p:ext>
            </p:extLst>
          </p:nvPr>
        </p:nvGraphicFramePr>
        <p:xfrm>
          <a:off x="1038921" y="1293725"/>
          <a:ext cx="10146814" cy="4135057"/>
        </p:xfrm>
        <a:graphic>
          <a:graphicData uri="http://schemas.openxmlformats.org/drawingml/2006/table">
            <a:tbl>
              <a:tblPr firstRow="1" firstCol="1" bandRow="1"/>
              <a:tblGrid>
                <a:gridCol w="2029696">
                  <a:extLst>
                    <a:ext uri="{9D8B030D-6E8A-4147-A177-3AD203B41FA5}">
                      <a16:colId xmlns="" xmlns:a16="http://schemas.microsoft.com/office/drawing/2014/main" val="1116191607"/>
                    </a:ext>
                  </a:extLst>
                </a:gridCol>
                <a:gridCol w="4058559">
                  <a:extLst>
                    <a:ext uri="{9D8B030D-6E8A-4147-A177-3AD203B41FA5}">
                      <a16:colId xmlns="" xmlns:a16="http://schemas.microsoft.com/office/drawing/2014/main" val="1191578502"/>
                    </a:ext>
                  </a:extLst>
                </a:gridCol>
                <a:gridCol w="4058559">
                  <a:extLst>
                    <a:ext uri="{9D8B030D-6E8A-4147-A177-3AD203B41FA5}">
                      <a16:colId xmlns="" xmlns:a16="http://schemas.microsoft.com/office/drawing/2014/main" val="5291723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6323938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-tiny\arch\arm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下内核为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Cortex-M4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Cortex-M7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Cortex-M23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3509644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kernel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-tiny\kernel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core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zh-CN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内核</a:t>
                      </a:r>
                      <a:r>
                        <a:rPr lang="zh-CN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以及</a:t>
                      </a:r>
                      <a:r>
                        <a:rPr lang="en-US" altLang="zh-CN" sz="1800" kern="100" dirty="0" err="1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tos_config</a:t>
                      </a: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882796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osal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8228885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example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helloworld_main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用于测试软件包的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73673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mcu_it.c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移植软件包时需要按照该文件对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中断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函数进行修改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59679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mcu_platform.h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用户可在此文件在添加对应单片机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、芯片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外设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头文件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962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96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软件包内容设计</a:t>
            </a:r>
          </a:p>
        </p:txBody>
      </p:sp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1866</Words>
  <Application>Microsoft Office PowerPoint</Application>
  <PresentationFormat>自定义</PresentationFormat>
  <Paragraphs>240</Paragraphs>
  <Slides>30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Office 主题​​</vt:lpstr>
      <vt:lpstr>2_OfficePLUS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联想</cp:lastModifiedBy>
  <cp:revision>83</cp:revision>
  <dcterms:created xsi:type="dcterms:W3CDTF">2019-03-11T14:11:26Z</dcterms:created>
  <dcterms:modified xsi:type="dcterms:W3CDTF">2021-09-19T02:38:56Z</dcterms:modified>
</cp:coreProperties>
</file>